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61" r:id="rId3"/>
    <p:sldId id="266" r:id="rId4"/>
    <p:sldId id="267" r:id="rId5"/>
    <p:sldId id="262" r:id="rId6"/>
    <p:sldId id="263" r:id="rId7"/>
    <p:sldId id="264" r:id="rId8"/>
    <p:sldId id="259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343" autoAdjust="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547302-3A47-4FA0-89A7-D9748A6E3B4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008FFE-D318-4F19-8752-A02A13FC4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7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</a:t>
            </a:r>
            <a:r>
              <a:rPr lang="en-US" dirty="0" smtClean="0"/>
              <a:t>1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Romeo is chucking pebbles gently up to Juliet’s window, and he want the pebble to hit the window horizontally. He is standing at the edge of a </a:t>
            </a:r>
            <a:r>
              <a:rPr lang="en-US" b="1" dirty="0" smtClean="0">
                <a:sym typeface="Euclid Extra" panose="02050502000505020303" pitchFamily="18" charset="2"/>
              </a:rPr>
              <a:t>9.0 m wide garden </a:t>
            </a:r>
            <a:r>
              <a:rPr lang="en-US" b="1" dirty="0" smtClean="0">
                <a:sym typeface="Euclid Extra" panose="02050502000505020303" pitchFamily="18" charset="2"/>
              </a:rPr>
              <a:t>at the base of her </a:t>
            </a:r>
            <a:r>
              <a:rPr lang="en-US" b="1" dirty="0" smtClean="0">
                <a:sym typeface="Euclid Extra" panose="02050502000505020303" pitchFamily="18" charset="2"/>
              </a:rPr>
              <a:t>window </a:t>
            </a:r>
            <a:r>
              <a:rPr lang="en-US" b="1" dirty="0" smtClean="0">
                <a:sym typeface="Euclid Extra" panose="02050502000505020303" pitchFamily="18" charset="2"/>
              </a:rPr>
              <a:t>and her window is 8.0 m high. How fast are the pebbles going when they hit the window?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ym typeface="Euclid Extra" panose="02050502000505020303" pitchFamily="18" charset="2"/>
              </a:rPr>
              <a:t>Get out Projectile and Range HWK for check</a:t>
            </a:r>
            <a:r>
              <a:rPr lang="en-US" b="1" dirty="0" smtClean="0">
                <a:sym typeface="Euclid Extra" panose="02050502000505020303" pitchFamily="18" charset="2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ym typeface="Euclid Extra" panose="02050502000505020303" pitchFamily="18" charset="2"/>
              </a:rPr>
              <a:t>Hand in Vector Darts on Front table. (Due by end of day.)</a:t>
            </a: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Objectives, 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IB 2.1 Motion (in 2D)</a:t>
            </a:r>
          </a:p>
          <a:p>
            <a:pPr lvl="1"/>
            <a:r>
              <a:rPr lang="en-US" b="1" dirty="0" smtClean="0"/>
              <a:t>Projectile Motion</a:t>
            </a:r>
          </a:p>
          <a:p>
            <a:pPr lvl="1"/>
            <a:r>
              <a:rPr lang="en-US" b="1" dirty="0" smtClean="0"/>
              <a:t>Motion on an incline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 on white boards with groups</a:t>
            </a:r>
          </a:p>
          <a:p>
            <a:pPr lvl="1"/>
            <a:r>
              <a:rPr lang="en-US" b="1" dirty="0"/>
              <a:t>Lab 1: Acceleration on an </a:t>
            </a:r>
            <a:r>
              <a:rPr lang="en-US" b="1" dirty="0" smtClean="0"/>
              <a:t>incline information </a:t>
            </a:r>
            <a:endParaRPr lang="en-US" b="1" dirty="0"/>
          </a:p>
          <a:p>
            <a:pPr lvl="1"/>
            <a:r>
              <a:rPr lang="en-US" b="1" dirty="0" smtClean="0"/>
              <a:t>General IB Lab Report Format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sz="1800" b="1" dirty="0" smtClean="0"/>
              <a:t>Prepare your procedure and data table for the lab next time</a:t>
            </a:r>
          </a:p>
          <a:p>
            <a:pPr lvl="1"/>
            <a:r>
              <a:rPr lang="en-US" sz="1800" b="1" dirty="0" smtClean="0"/>
              <a:t>Begin writing your lab report.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lab.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642383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Overview</a:t>
            </a:r>
          </a:p>
          <a:p>
            <a:r>
              <a:rPr lang="en-US" b="1" dirty="0" smtClean="0"/>
              <a:t>Motion on an incline could be 1D motion or 2D motion.</a:t>
            </a:r>
          </a:p>
          <a:p>
            <a:pPr lvl="1"/>
            <a:r>
              <a:rPr lang="en-US" b="1" dirty="0" smtClean="0"/>
              <a:t>If you use the incline as the frame of reference, you can consider it 1D and measure a cart’s acceleration.</a:t>
            </a:r>
          </a:p>
          <a:p>
            <a:pPr lvl="1"/>
            <a:r>
              <a:rPr lang="en-US" b="1" dirty="0" smtClean="0"/>
              <a:t>If you use a traditional Up-down-left-right frame of reference, it is 2D.</a:t>
            </a:r>
            <a:endParaRPr lang="en-US" b="1" dirty="0"/>
          </a:p>
          <a:p>
            <a:r>
              <a:rPr lang="en-US" b="1" dirty="0" smtClean="0"/>
              <a:t>In the 2D form, we can resolve the motion of an object on an incline into two useful directions other than x and y. Namely, the parts of the motion that are </a:t>
            </a:r>
            <a:r>
              <a:rPr lang="en-US" b="1" u="sng" dirty="0" smtClean="0"/>
              <a:t>parallel </a:t>
            </a:r>
            <a:r>
              <a:rPr lang="en-US" b="1" dirty="0" smtClean="0"/>
              <a:t>to the incline and which are </a:t>
            </a:r>
            <a:r>
              <a:rPr lang="en-US" b="1" u="sng" dirty="0" smtClean="0"/>
              <a:t>perpendicular </a:t>
            </a:r>
            <a:r>
              <a:rPr lang="en-US" b="1" dirty="0" smtClean="0"/>
              <a:t>to the incline.</a:t>
            </a:r>
          </a:p>
          <a:p>
            <a:endParaRPr lang="en-US" b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95360" y="2952028"/>
            <a:ext cx="2852454" cy="2301616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80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43075" y="742950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869066" y="1085825"/>
                <a:ext cx="1619687" cy="35414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baseline="-25000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04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 lab.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For the lab, you will use a cart rolling down an </a:t>
            </a:r>
            <a:r>
              <a:rPr lang="en-US" sz="2000" b="1" dirty="0" smtClean="0"/>
              <a:t>incline on a track </a:t>
            </a:r>
            <a:r>
              <a:rPr lang="en-US" sz="2000" b="1" dirty="0" smtClean="0"/>
              <a:t>to asses the value of g = the acceleration of freefall.</a:t>
            </a:r>
          </a:p>
          <a:p>
            <a:r>
              <a:rPr lang="en-US" sz="2000" b="1" dirty="0" smtClean="0"/>
              <a:t>This task is the first of the required labs for IB and must be completed with a lab report based off of the IB </a:t>
            </a:r>
            <a:r>
              <a:rPr lang="en-US" sz="2000" b="1" dirty="0" smtClean="0"/>
              <a:t>Required Lab </a:t>
            </a:r>
            <a:r>
              <a:rPr lang="en-US" sz="2000" b="1" dirty="0" smtClean="0"/>
              <a:t>Format.</a:t>
            </a:r>
          </a:p>
          <a:p>
            <a:pPr lvl="1"/>
            <a:r>
              <a:rPr lang="en-US" sz="1800" b="1" dirty="0" smtClean="0"/>
              <a:t>“2.1 </a:t>
            </a:r>
            <a:r>
              <a:rPr lang="en-US" sz="1800" b="1" dirty="0"/>
              <a:t>Determining the acceleration of free-fall </a:t>
            </a:r>
            <a:r>
              <a:rPr lang="en-US" sz="1800" b="1" dirty="0" smtClean="0"/>
              <a:t>experimentally” is the official task. There are many ways to do this and we are going to do it using an incline.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25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Lab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1. Title							6. Materials</a:t>
            </a:r>
          </a:p>
          <a:p>
            <a:r>
              <a:rPr lang="en-US" b="1" dirty="0" smtClean="0"/>
              <a:t>2. Background/Introduction 		7. Procedures</a:t>
            </a:r>
          </a:p>
          <a:p>
            <a:r>
              <a:rPr lang="en-US" b="1" dirty="0" smtClean="0"/>
              <a:t>3. Purpose/Question				8. Results (Data Collection and Processing)</a:t>
            </a:r>
          </a:p>
          <a:p>
            <a:r>
              <a:rPr lang="en-US" b="1" dirty="0" smtClean="0"/>
              <a:t>4. Experimental Design				9. Conclusions</a:t>
            </a:r>
          </a:p>
          <a:p>
            <a:r>
              <a:rPr lang="en-US" b="1" dirty="0" smtClean="0"/>
              <a:t>5. Hypothesis						10. Evaluation</a:t>
            </a:r>
            <a:endParaRPr lang="en-US" b="1" dirty="0"/>
          </a:p>
          <a:p>
            <a:r>
              <a:rPr lang="en-US" b="1" dirty="0" smtClean="0"/>
              <a:t>For effective communication with IB, your reports should include each of these </a:t>
            </a:r>
            <a:r>
              <a:rPr lang="en-US" b="1" dirty="0" smtClean="0"/>
              <a:t>sections. </a:t>
            </a:r>
            <a:r>
              <a:rPr lang="en-US" b="1" dirty="0" smtClean="0"/>
              <a:t>Use the identification header indicated. I would like you to use two dates: the date the experiment was done, </a:t>
            </a:r>
            <a:r>
              <a:rPr lang="en-US" b="1" i="1" dirty="0" smtClean="0"/>
              <a:t>and</a:t>
            </a:r>
            <a:r>
              <a:rPr lang="en-US" b="1" dirty="0" smtClean="0"/>
              <a:t> the date the report was written/submitted. </a:t>
            </a:r>
            <a:r>
              <a:rPr lang="en-US" b="1" dirty="0" smtClean="0"/>
              <a:t>Reports are due one week after the experiment is </a:t>
            </a:r>
            <a:r>
              <a:rPr lang="en-US" b="1" dirty="0" smtClean="0"/>
              <a:t>physically completed. </a:t>
            </a:r>
            <a:r>
              <a:rPr lang="en-US" b="1" dirty="0" smtClean="0"/>
              <a:t>Reports </a:t>
            </a:r>
            <a:r>
              <a:rPr lang="en-US" b="1" dirty="0" smtClean="0"/>
              <a:t>submitted after 1 week will be late.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04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Independent Variables</a:t>
            </a:r>
            <a:r>
              <a:rPr lang="en-US" b="1" dirty="0" smtClean="0"/>
              <a:t>: Those that you choose to vary in a systematic way. </a:t>
            </a:r>
          </a:p>
          <a:p>
            <a:pPr lvl="1"/>
            <a:r>
              <a:rPr lang="en-US" b="1" dirty="0" smtClean="0"/>
              <a:t>Determine how many different levels of an IV will you use.</a:t>
            </a:r>
          </a:p>
          <a:p>
            <a:pPr lvl="1"/>
            <a:r>
              <a:rPr lang="en-US" b="1" dirty="0" smtClean="0"/>
              <a:t>How many trials will you perform at each IV level? Minimum = 3. Convenient = 5 to 10. Statistically sound = 30.</a:t>
            </a:r>
          </a:p>
          <a:p>
            <a:pPr lvl="1"/>
            <a:r>
              <a:rPr lang="en-US" b="1" dirty="0" smtClean="0"/>
              <a:t>Control. A level of the IV when the IV is not present. Sometimes only a thought exercise, but measure if you </a:t>
            </a:r>
            <a:r>
              <a:rPr lang="en-US" b="1" dirty="0" smtClean="0"/>
              <a:t>can</a:t>
            </a:r>
            <a:r>
              <a:rPr lang="en-US" b="1" dirty="0"/>
              <a:t> </a:t>
            </a:r>
            <a:r>
              <a:rPr lang="en-US" b="1" dirty="0" smtClean="0"/>
              <a:t>or declare what it’s value must be (often 0).</a:t>
            </a:r>
            <a:endParaRPr lang="en-US" b="1" dirty="0" smtClean="0"/>
          </a:p>
          <a:p>
            <a:r>
              <a:rPr lang="en-US" b="1" u="sng" dirty="0" smtClean="0"/>
              <a:t>Dependent Variables</a:t>
            </a:r>
            <a:r>
              <a:rPr lang="en-US" b="1" dirty="0" smtClean="0"/>
              <a:t>: Those that you measure as a consequence of some action. </a:t>
            </a:r>
          </a:p>
          <a:p>
            <a:r>
              <a:rPr lang="en-US" b="1" u="sng" dirty="0" smtClean="0"/>
              <a:t>Control Variables</a:t>
            </a:r>
            <a:r>
              <a:rPr lang="en-US" b="1" dirty="0" smtClean="0"/>
              <a:t>: Variables that could effect the measurement of your DV. Keep these variables constant for all trials.  Often the values of control variables will be used in calculations.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When designing your data table, consider the procedure you will use and visualize what measurements you will need to record. </a:t>
            </a:r>
            <a:r>
              <a:rPr lang="en-US" b="1" dirty="0" smtClean="0">
                <a:solidFill>
                  <a:srgbClr val="FF0000"/>
                </a:solidFill>
              </a:rPr>
              <a:t>ONLY PHYSICAL MEASUREMENTS THAT YOU MAKE DURING LAB SHOULD BE LISTED IN A DATA TABLE!!!!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Often it is useful to create a table to collect repetitive calculations that need to be done. These calculation tables belong in the </a:t>
            </a:r>
            <a:r>
              <a:rPr lang="en-US" b="1" dirty="0">
                <a:solidFill>
                  <a:schemeClr val="tx1"/>
                </a:solidFill>
              </a:rPr>
              <a:t>D</a:t>
            </a:r>
            <a:r>
              <a:rPr lang="en-US" b="1" dirty="0" smtClean="0">
                <a:solidFill>
                  <a:schemeClr val="tx1"/>
                </a:solidFill>
              </a:rPr>
              <a:t>ata Processing </a:t>
            </a:r>
            <a:r>
              <a:rPr lang="en-US" b="1" dirty="0" smtClean="0">
                <a:solidFill>
                  <a:schemeClr val="tx1"/>
                </a:solidFill>
              </a:rPr>
              <a:t>section, NOT the Data Collection section.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 – Clean up white boards and put away.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/>
              <a:t>Prepare your </a:t>
            </a:r>
            <a:r>
              <a:rPr lang="en-US" b="1" u="sng" dirty="0"/>
              <a:t>procedure and data table </a:t>
            </a:r>
            <a:r>
              <a:rPr lang="en-US" b="1" dirty="0"/>
              <a:t>for the lab next time</a:t>
            </a:r>
          </a:p>
          <a:p>
            <a:pPr lvl="1"/>
            <a:r>
              <a:rPr lang="en-US" b="1" dirty="0"/>
              <a:t>Begin writing your lab report.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Time for the Acceleration on an incline lab.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32011</TotalTime>
  <Words>644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Euclid Extra</vt:lpstr>
      <vt:lpstr>Times New Roman</vt:lpstr>
      <vt:lpstr>Wingdings 3</vt:lpstr>
      <vt:lpstr>Ion Boardroom</vt:lpstr>
      <vt:lpstr>Physics 1 –  Oct 1, 2019</vt:lpstr>
      <vt:lpstr>Objectives, Agenda, Assignment</vt:lpstr>
      <vt:lpstr>Motion on an incline lab.</vt:lpstr>
      <vt:lpstr>Motion on an incline lab.</vt:lpstr>
      <vt:lpstr>General Lab Format</vt:lpstr>
      <vt:lpstr>Variables</vt:lpstr>
      <vt:lpstr>Data Tables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217</cp:revision>
  <cp:lastPrinted>2017-10-10T10:43:28Z</cp:lastPrinted>
  <dcterms:created xsi:type="dcterms:W3CDTF">2015-08-11T02:33:52Z</dcterms:created>
  <dcterms:modified xsi:type="dcterms:W3CDTF">2019-10-01T13:31:19Z</dcterms:modified>
</cp:coreProperties>
</file>